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35" r:id="rId3"/>
    <p:sldId id="343" r:id="rId4"/>
    <p:sldId id="345" r:id="rId5"/>
    <p:sldId id="339" r:id="rId6"/>
    <p:sldId id="329" r:id="rId7"/>
    <p:sldId id="333" r:id="rId8"/>
    <p:sldId id="330" r:id="rId9"/>
    <p:sldId id="346" r:id="rId10"/>
    <p:sldId id="347" r:id="rId11"/>
    <p:sldId id="348" r:id="rId12"/>
    <p:sldId id="349" r:id="rId13"/>
    <p:sldId id="350" r:id="rId14"/>
    <p:sldId id="351" r:id="rId15"/>
    <p:sldId id="352" r:id="rId16"/>
    <p:sldId id="260" r:id="rId17"/>
  </p:sldIdLst>
  <p:sldSz cx="10691813" cy="7559675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domyślna" id="{3D349AE7-0566-4E1A-9979-84CDEBAA0DFD}">
          <p14:sldIdLst>
            <p14:sldId id="256"/>
            <p14:sldId id="335"/>
            <p14:sldId id="343"/>
            <p14:sldId id="345"/>
            <p14:sldId id="339"/>
            <p14:sldId id="329"/>
            <p14:sldId id="333"/>
            <p14:sldId id="330"/>
            <p14:sldId id="346"/>
            <p14:sldId id="347"/>
            <p14:sldId id="348"/>
            <p14:sldId id="349"/>
            <p14:sldId id="350"/>
            <p14:sldId id="351"/>
            <p14:sldId id="352"/>
            <p14:sldId id="2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  <p:cmAuthor id="2" name="Anna Bizub-Jechna" initials="ABJ" lastIdx="0" clrIdx="1">
    <p:extLst>
      <p:ext uri="{19B8F6BF-5375-455C-9EA6-DF929625EA0E}">
        <p15:presenceInfo xmlns:p15="http://schemas.microsoft.com/office/powerpoint/2012/main" userId="Anna Bizub-Jech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99" autoAdjust="0"/>
    <p:restoredTop sz="88655" autoAdjust="0"/>
  </p:normalViewPr>
  <p:slideViewPr>
    <p:cSldViewPr showGuides="1">
      <p:cViewPr varScale="1">
        <p:scale>
          <a:sx n="89" d="100"/>
          <a:sy n="89" d="100"/>
        </p:scale>
        <p:origin x="1512" y="90"/>
      </p:cViewPr>
      <p:guideLst>
        <p:guide orient="horz" pos="2381"/>
        <p:guide pos="3368"/>
      </p:guideLst>
    </p:cSldViewPr>
  </p:slideViewPr>
  <p:outlineViewPr>
    <p:cViewPr>
      <p:scale>
        <a:sx n="33" d="100"/>
        <a:sy n="33" d="100"/>
      </p:scale>
      <p:origin x="0" y="-3475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229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21A9A485-EBF5-42AD-98E3-755A110E669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25665704-A950-48AE-90A2-31D78F6CBAF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5433E338-55F1-4BE8-8E45-F49356974B9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3250A9-4093-4B0E-9C97-0AAFA07775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63702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7.11.2025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97587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92505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184164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400375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514491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61326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059297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287684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05902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20763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9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9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 dirty="0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pic>
        <p:nvPicPr>
          <p:cNvPr id="12" name="Obraz 11" descr="Logo rocznicowe: 25 lat Samorządu Województwa Pomorskiego.">
            <a:extLst>
              <a:ext uri="{FF2B5EF4-FFF2-40B4-BE49-F238E27FC236}">
                <a16:creationId xmlns:a16="http://schemas.microsoft.com/office/drawing/2014/main" id="{EA3EF631-4EC4-4DF9-9F29-F25B4C6AE2E6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9094" y="460525"/>
            <a:ext cx="2406403" cy="1171024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3FDB76B9-FC6C-44C1-A4FF-DBB958B8D7F5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transition spd="slow">
    <p:push dir="u"/>
  </p:transition>
  <p:extLst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0A228201-59AA-470F-B779-D4FECA3DF137}"/>
              </a:ext>
            </a:extLst>
          </p:cNvPr>
          <p:cNvSpPr/>
          <p:nvPr userDrawn="1"/>
        </p:nvSpPr>
        <p:spPr>
          <a:xfrm>
            <a:off x="1025525" y="1983572"/>
            <a:ext cx="8640763" cy="4321274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C7D00171-EF30-4814-B375-246769FD4B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1" name="Obraz 10" descr="Fundusze Europejskie">
            <a:extLst>
              <a:ext uri="{FF2B5EF4-FFF2-40B4-BE49-F238E27FC236}">
                <a16:creationId xmlns:a16="http://schemas.microsoft.com/office/drawing/2014/main" id="{2ABF63AC-8150-4C02-BE62-EBE0A03986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1629EBDD-5340-4285-A47D-77B29466EF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5848" y="3411613"/>
            <a:ext cx="7920115" cy="1087764"/>
          </a:xfrm>
        </p:spPr>
        <p:txBody>
          <a:bodyPr anchor="t" anchorCtr="0">
            <a:normAutofit/>
          </a:bodyPr>
          <a:lstStyle>
            <a:lvl1pPr algn="ctr">
              <a:lnSpc>
                <a:spcPts val="4000"/>
              </a:lnSpc>
              <a:defRPr sz="3200"/>
            </a:lvl1pPr>
          </a:lstStyle>
          <a:p>
            <a:br>
              <a:rPr lang="pl-PL" dirty="0"/>
            </a:br>
            <a:endParaRPr lang="en-US" dirty="0"/>
          </a:p>
        </p:txBody>
      </p:sp>
      <p:pic>
        <p:nvPicPr>
          <p:cNvPr id="16" name="Obraz 15">
            <a:extLst>
              <a:ext uri="{FF2B5EF4-FFF2-40B4-BE49-F238E27FC236}">
                <a16:creationId xmlns:a16="http://schemas.microsoft.com/office/drawing/2014/main" id="{E2649279-68AC-4F54-A880-75A79D7385C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1C169691-7357-4DDF-8437-CEB5E8C7275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8" name="Obraz 17">
            <a:extLst>
              <a:ext uri="{FF2B5EF4-FFF2-40B4-BE49-F238E27FC236}">
                <a16:creationId xmlns:a16="http://schemas.microsoft.com/office/drawing/2014/main" id="{69B9B22B-67E4-4504-8A58-6D72DCD7A2A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0BC155C9-2974-4950-B840-0E7ABDF714B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0" name="Obraz 19">
            <a:extLst>
              <a:ext uri="{FF2B5EF4-FFF2-40B4-BE49-F238E27FC236}">
                <a16:creationId xmlns:a16="http://schemas.microsoft.com/office/drawing/2014/main" id="{C1C9A51C-3E9A-43B3-865C-E0B79CE15EF8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AE3D26F0-CB23-476D-84AC-833FF583534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2" name="Obraz 21">
            <a:extLst>
              <a:ext uri="{FF2B5EF4-FFF2-40B4-BE49-F238E27FC236}">
                <a16:creationId xmlns:a16="http://schemas.microsoft.com/office/drawing/2014/main" id="{02C74DC5-C335-4B67-9BCD-34D60F57C6C6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0F174CC1-CE15-4868-A9EE-2844EB32D55C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580C7992-BAEE-4176-9AF5-42DA24B7599A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BA86516E-B5E1-4DB3-981D-6523926A2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26" name="Obraz 25">
            <a:extLst>
              <a:ext uri="{FF2B5EF4-FFF2-40B4-BE49-F238E27FC236}">
                <a16:creationId xmlns:a16="http://schemas.microsoft.com/office/drawing/2014/main" id="{709B0195-39FE-4DB2-9F58-C6258A41F18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06B4110B-C953-4485-B94D-302AD469CBD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8" name="Obraz 27" descr="Ciąg 4 logotypów: Fundusze Europejskie dla Pomorza, Rzeczpospolita Polska, Dofinansowane przez Unię Europejską, Urząd Marszałkowski Województwa Pomorskiego ">
            <a:extLst>
              <a:ext uri="{FF2B5EF4-FFF2-40B4-BE49-F238E27FC236}">
                <a16:creationId xmlns:a16="http://schemas.microsoft.com/office/drawing/2014/main" id="{7E3F8DBC-0D86-4A87-B80E-1209AC8C45A4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sia 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Tekst: Fundusze Europejsk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4" name="Obraz 23" descr="Ciąg 4 logotypów: Fundusze Europejskie dla Pomorza, Rzeczpospolita Polska, Dofinansowane przez Unię Europejską, Urząd Marszałkowski Województwa Pomorskiego">
            <a:extLst>
              <a:ext uri="{FF2B5EF4-FFF2-40B4-BE49-F238E27FC236}">
                <a16:creationId xmlns:a16="http://schemas.microsoft.com/office/drawing/2014/main" id="{435F0698-B762-4CA8-B4E7-F5A604257866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transition spd="slow">
    <p:push dir="u"/>
  </p:transition>
  <p:extLst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 dirty="0"/>
          </a:p>
        </p:txBody>
      </p:sp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0CF3E933-1DA6-403F-9323-5B318B99433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transition spd="slow">
    <p:push dir="u"/>
  </p:transition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transition spd="slow">
    <p:push dir="u"/>
  </p:transition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asia tytuł i merytory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5715" y="359838"/>
            <a:ext cx="8640381" cy="68369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362" y="1403573"/>
            <a:ext cx="9793088" cy="5256266"/>
          </a:xfrm>
        </p:spPr>
        <p:txBody>
          <a:bodyPr>
            <a:normAutofit/>
          </a:bodyPr>
          <a:lstStyle>
            <a:lvl1pPr marL="251986" indent="-251986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§"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55957" indent="-251986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Ø"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9929" indent="-251986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ü"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sia tytuł i dwa elementy z podpis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819" y="345258"/>
            <a:ext cx="8640381" cy="1080001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0762" y="1778358"/>
            <a:ext cx="4140000" cy="4320178"/>
          </a:xfrm>
        </p:spPr>
        <p:txBody>
          <a:bodyPr>
            <a:normAutofit/>
          </a:bodyPr>
          <a:lstStyle>
            <a:lvl1pPr marL="251986" indent="-251986"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55957" indent="-251986"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74CE953C-0D1D-449C-A99B-D805C859EC5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90762" y="6534368"/>
            <a:ext cx="3671887" cy="575469"/>
          </a:xfrm>
        </p:spPr>
        <p:txBody>
          <a:bodyPr>
            <a:normAutofit/>
          </a:bodyPr>
          <a:lstStyle>
            <a:lvl1pPr marL="0" indent="0">
              <a:buNone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endParaRPr lang="pl-PL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200" y="1778358"/>
            <a:ext cx="4140000" cy="4320178"/>
          </a:xfrm>
        </p:spPr>
        <p:txBody>
          <a:bodyPr>
            <a:normAutofit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buFont typeface="Arial" panose="020B0604020202020204" pitchFamily="34" charset="0"/>
              <a:buChar char="•"/>
              <a:defRPr lang="pl-PL" sz="2200" kern="1200" dirty="0">
                <a:solidFill>
                  <a:schemeClr val="tx1"/>
                </a:solidFill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buFont typeface="Wingdings" panose="05000000000000000000" pitchFamily="2" charset="2"/>
              <a:buChar char="Ø"/>
              <a:defRPr lang="pl-PL" sz="2200" kern="1200" dirty="0">
                <a:solidFill>
                  <a:schemeClr val="tx1"/>
                </a:solidFill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defRPr>
            </a:lvl2pPr>
            <a:lvl3pPr indent="-251986" algn="l" defTabSz="1007943" rtl="0" eaLnBrk="1" latinLnBrk="0" hangingPunct="1">
              <a:lnSpc>
                <a:spcPts val="2400"/>
              </a:lnSpc>
              <a:defRPr lang="pl-PL" sz="2200" kern="1200" dirty="0">
                <a:solidFill>
                  <a:schemeClr val="tx1"/>
                </a:solidFill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9" name="Symbol zastępczy tekstu 8">
            <a:extLst>
              <a:ext uri="{FF2B5EF4-FFF2-40B4-BE49-F238E27FC236}">
                <a16:creationId xmlns:a16="http://schemas.microsoft.com/office/drawing/2014/main" id="{4657F920-DA82-443B-99CE-F255DB7F0F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10002" y="6570087"/>
            <a:ext cx="2590800" cy="539750"/>
          </a:xfrm>
        </p:spPr>
        <p:txBody>
          <a:bodyPr>
            <a:normAutofit/>
          </a:bodyPr>
          <a:lstStyle>
            <a:lvl1pPr marL="0" indent="0">
              <a:buNone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endParaRPr lang="pl-PL" dirty="0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sia tytuł i dwa elementy do porównan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819" y="345258"/>
            <a:ext cx="8640381" cy="1080001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0762" y="1778358"/>
            <a:ext cx="4140000" cy="4320178"/>
          </a:xfrm>
        </p:spPr>
        <p:txBody>
          <a:bodyPr>
            <a:normAutofit/>
          </a:bodyPr>
          <a:lstStyle>
            <a:lvl1pPr marL="251986" indent="-251986"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55957" indent="-251986"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200" y="1778358"/>
            <a:ext cx="4140000" cy="4320178"/>
          </a:xfrm>
        </p:spPr>
        <p:txBody>
          <a:bodyPr>
            <a:normAutofit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buFont typeface="Arial" panose="020B0604020202020204" pitchFamily="34" charset="0"/>
              <a:buChar char="•"/>
              <a:defRPr lang="pl-PL" sz="2200" kern="1200" dirty="0">
                <a:solidFill>
                  <a:schemeClr val="tx1"/>
                </a:solidFill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buFont typeface="Wingdings" panose="05000000000000000000" pitchFamily="2" charset="2"/>
              <a:buChar char="Ø"/>
              <a:defRPr lang="pl-PL" sz="2200" kern="1200" dirty="0">
                <a:solidFill>
                  <a:schemeClr val="tx1"/>
                </a:solidFill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defRPr>
            </a:lvl2pPr>
            <a:lvl3pPr indent="-251986" algn="l" defTabSz="1007943" rtl="0" eaLnBrk="1" latinLnBrk="0" hangingPunct="1">
              <a:lnSpc>
                <a:spcPts val="2400"/>
              </a:lnSpc>
              <a:defRPr lang="pl-PL" sz="2200" kern="1200" dirty="0">
                <a:solidFill>
                  <a:schemeClr val="tx1"/>
                </a:solidFill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40189047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41" r:id="rId7"/>
    <p:sldLayoutId id="2147483726" r:id="rId8"/>
    <p:sldLayoutId id="2147483740" r:id="rId9"/>
    <p:sldLayoutId id="2147483723" r:id="rId10"/>
    <p:sldLayoutId id="2147483728" r:id="rId11"/>
  </p:sldLayoutIdLst>
  <p:transition spd="slow">
    <p:push dir="u"/>
  </p:transition>
  <p:hf sldNum="0" hdr="0" ftr="0" dt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5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>
          <p15:clr>
            <a:srgbClr val="F26B43"/>
          </p15:clr>
        </p15:guide>
        <p15:guide id="2" pos="419">
          <p15:clr>
            <a:srgbClr val="F26B43"/>
          </p15:clr>
        </p15:guide>
        <p15:guide id="3" pos="646">
          <p15:clr>
            <a:srgbClr val="F26B43"/>
          </p15:clr>
        </p15:guide>
        <p15:guide id="4" pos="873">
          <p15:clr>
            <a:srgbClr val="F26B43"/>
          </p15:clr>
        </p15:guide>
        <p15:guide id="5" pos="1100">
          <p15:clr>
            <a:srgbClr val="F26B43"/>
          </p15:clr>
        </p15:guide>
        <p15:guide id="6" pos="1327">
          <p15:clr>
            <a:srgbClr val="F26B43"/>
          </p15:clr>
        </p15:guide>
        <p15:guide id="7" pos="1553">
          <p15:clr>
            <a:srgbClr val="F26B43"/>
          </p15:clr>
        </p15:guide>
        <p15:guide id="8" pos="1780">
          <p15:clr>
            <a:srgbClr val="F26B43"/>
          </p15:clr>
        </p15:guide>
        <p15:guide id="9" pos="2007">
          <p15:clr>
            <a:srgbClr val="F26B43"/>
          </p15:clr>
        </p15:guide>
        <p15:guide id="10" pos="2234">
          <p15:clr>
            <a:srgbClr val="F26B43"/>
          </p15:clr>
        </p15:guide>
        <p15:guide id="11" pos="2460">
          <p15:clr>
            <a:srgbClr val="F26B43"/>
          </p15:clr>
        </p15:guide>
        <p15:guide id="12" pos="2687">
          <p15:clr>
            <a:srgbClr val="F26B43"/>
          </p15:clr>
        </p15:guide>
        <p15:guide id="13" pos="2914">
          <p15:clr>
            <a:srgbClr val="F26B43"/>
          </p15:clr>
        </p15:guide>
        <p15:guide id="14" pos="3141">
          <p15:clr>
            <a:srgbClr val="F26B43"/>
          </p15:clr>
        </p15:guide>
        <p15:guide id="15" pos="3368">
          <p15:clr>
            <a:srgbClr val="F26B43"/>
          </p15:clr>
        </p15:guide>
        <p15:guide id="16" pos="3594">
          <p15:clr>
            <a:srgbClr val="F26B43"/>
          </p15:clr>
        </p15:guide>
        <p15:guide id="17" pos="3821">
          <p15:clr>
            <a:srgbClr val="F26B43"/>
          </p15:clr>
        </p15:guide>
        <p15:guide id="18" pos="4048">
          <p15:clr>
            <a:srgbClr val="F26B43"/>
          </p15:clr>
        </p15:guide>
        <p15:guide id="19" pos="4275">
          <p15:clr>
            <a:srgbClr val="F26B43"/>
          </p15:clr>
        </p15:guide>
        <p15:guide id="20" pos="4501">
          <p15:clr>
            <a:srgbClr val="F26B43"/>
          </p15:clr>
        </p15:guide>
        <p15:guide id="21" pos="4728">
          <p15:clr>
            <a:srgbClr val="F26B43"/>
          </p15:clr>
        </p15:guide>
        <p15:guide id="22" pos="4955">
          <p15:clr>
            <a:srgbClr val="F26B43"/>
          </p15:clr>
        </p15:guide>
        <p15:guide id="23" pos="5182">
          <p15:clr>
            <a:srgbClr val="F26B43"/>
          </p15:clr>
        </p15:guide>
        <p15:guide id="24" pos="5408">
          <p15:clr>
            <a:srgbClr val="F26B43"/>
          </p15:clr>
        </p15:guide>
        <p15:guide id="25" pos="5635">
          <p15:clr>
            <a:srgbClr val="F26B43"/>
          </p15:clr>
        </p15:guide>
        <p15:guide id="26" pos="5862">
          <p15:clr>
            <a:srgbClr val="F26B43"/>
          </p15:clr>
        </p15:guide>
        <p15:guide id="27" pos="6089">
          <p15:clr>
            <a:srgbClr val="F26B43"/>
          </p15:clr>
        </p15:guide>
        <p15:guide id="28" pos="6316">
          <p15:clr>
            <a:srgbClr val="F26B43"/>
          </p15:clr>
        </p15:guide>
        <p15:guide id="29" pos="6542">
          <p15:clr>
            <a:srgbClr val="F26B43"/>
          </p15:clr>
        </p15:guide>
        <p15:guide id="30" orient="horz" pos="113">
          <p15:clr>
            <a:srgbClr val="F26B43"/>
          </p15:clr>
        </p15:guide>
        <p15:guide id="31" orient="horz" pos="340">
          <p15:clr>
            <a:srgbClr val="F26B43"/>
          </p15:clr>
        </p15:guide>
        <p15:guide id="32" orient="horz" pos="567">
          <p15:clr>
            <a:srgbClr val="F26B43"/>
          </p15:clr>
        </p15:guide>
        <p15:guide id="33" orient="horz" pos="794">
          <p15:clr>
            <a:srgbClr val="F26B43"/>
          </p15:clr>
        </p15:guide>
        <p15:guide id="34" orient="horz" pos="1020">
          <p15:clr>
            <a:srgbClr val="F26B43"/>
          </p15:clr>
        </p15:guide>
        <p15:guide id="35" orient="horz" pos="1247">
          <p15:clr>
            <a:srgbClr val="F26B43"/>
          </p15:clr>
        </p15:guide>
        <p15:guide id="36" orient="horz" pos="1474">
          <p15:clr>
            <a:srgbClr val="F26B43"/>
          </p15:clr>
        </p15:guide>
        <p15:guide id="37" orient="horz" pos="1701">
          <p15:clr>
            <a:srgbClr val="F26B43"/>
          </p15:clr>
        </p15:guide>
        <p15:guide id="38" orient="horz" pos="1927">
          <p15:clr>
            <a:srgbClr val="F26B43"/>
          </p15:clr>
        </p15:guide>
        <p15:guide id="39" orient="horz" pos="2154">
          <p15:clr>
            <a:srgbClr val="F26B43"/>
          </p15:clr>
        </p15:guide>
        <p15:guide id="40" orient="horz" pos="2381">
          <p15:clr>
            <a:srgbClr val="F26B43"/>
          </p15:clr>
        </p15:guide>
        <p15:guide id="41" orient="horz" pos="2608">
          <p15:clr>
            <a:srgbClr val="F26B43"/>
          </p15:clr>
        </p15:guide>
        <p15:guide id="42" orient="horz" pos="2835">
          <p15:clr>
            <a:srgbClr val="F26B43"/>
          </p15:clr>
        </p15:guide>
        <p15:guide id="43" orient="horz" pos="3061">
          <p15:clr>
            <a:srgbClr val="F26B43"/>
          </p15:clr>
        </p15:guide>
        <p15:guide id="44" orient="horz" pos="3288">
          <p15:clr>
            <a:srgbClr val="F26B43"/>
          </p15:clr>
        </p15:guide>
        <p15:guide id="45" orient="horz" pos="3515">
          <p15:clr>
            <a:srgbClr val="F26B43"/>
          </p15:clr>
        </p15:guide>
        <p15:guide id="46" orient="horz" pos="3742">
          <p15:clr>
            <a:srgbClr val="F26B43"/>
          </p15:clr>
        </p15:guide>
        <p15:guide id="47" orient="horz" pos="3968">
          <p15:clr>
            <a:srgbClr val="F26B43"/>
          </p15:clr>
        </p15:guide>
        <p15:guide id="48" orient="horz" pos="4195">
          <p15:clr>
            <a:srgbClr val="F26B43"/>
          </p15:clr>
        </p15:guide>
        <p15:guide id="49" orient="horz" pos="4422">
          <p15:clr>
            <a:srgbClr val="F26B43"/>
          </p15:clr>
        </p15:guide>
        <p15:guide id="50" orient="horz" pos="464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web/gov/uzyskaj-zaswiadczenie-z-krajowego-rejestru-karnego" TargetMode="External"/><Relationship Id="rId2" Type="http://schemas.openxmlformats.org/officeDocument/2006/relationships/hyperlink" Target="https://arch-bip.ms.gov.pl/Data/Files/_public/bip/krk/formularz_krk_osoba.pdf" TargetMode="External"/><Relationship Id="rId1" Type="http://schemas.openxmlformats.org/officeDocument/2006/relationships/slideLayout" Target="../slideLayouts/slideLayout5.xml"/><Relationship Id="rId5" Type="http://schemas.openxmlformats.org/officeDocument/2006/relationships/hyperlink" Target="Prezentacja%20-%20informacyjna%20-%20Kompetencje%20zawodowe%20-%20etap%20II.pptx" TargetMode="External"/><Relationship Id="rId4" Type="http://schemas.openxmlformats.org/officeDocument/2006/relationships/hyperlink" Target="https://arch-bip.ms.gov.pl/Data/Files/_public/bip/krk/wykaz_punkty_krk_update20180124.pdf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pl/web/sprawiedliwosc/pobierz-informacje-z-rejestru-sprawcow-przestepstw-na-tle-seksualnym" TargetMode="Externa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bip.starostwolebork.pl/attachments/1419/download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pl/web/sprawiedliwosc/standardy-ochrony-maloletnich---wytyczne" TargetMode="Externa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bip.starostwolebork.pl/artykuly/standardy-ochrony-maloletnich" TargetMode="Externa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owiat-lebork.com/starostwo/projekty/projekty-aktualnie-realizowane-przez-starostwo-powiatowe-w-leborku/kompetencje-zawodowe-etap-ii/dofinansowanie-dla-powiatu-leborskiego-na-realizacje-projektu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web/gov/uzyskaj-zaswiadczenie-z-krajowego-rejestru-karnego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web/gov/uzyskaj-zaswiadczenie-z-krajowego-rejestru-karnego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krk.ms.gov.pl/ep-web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web/gov/uzyskaj-zaswiadczenie-z-krajowego-rejestru-karnego" TargetMode="External"/><Relationship Id="rId2" Type="http://schemas.openxmlformats.org/officeDocument/2006/relationships/hyperlink" Target="https://arch-bip.ms.gov.pl/Data/Files/_public/bip/krk/formularz_krk_osoba.pdf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Prezentacja%20-%20informacyjna%20-%20Kompetencje%20zawodowe%20-%20etap%20II.ppt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tytuł 4">
            <a:extLst>
              <a:ext uri="{FF2B5EF4-FFF2-40B4-BE49-F238E27FC236}">
                <a16:creationId xmlns:a16="http://schemas.microsoft.com/office/drawing/2014/main" id="{0F4B11A1-2445-C731-5567-0EBA6FAF89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5887" y="3527810"/>
            <a:ext cx="7920037" cy="2088232"/>
          </a:xfrm>
        </p:spPr>
        <p:txBody>
          <a:bodyPr>
            <a:normAutofit/>
          </a:bodyPr>
          <a:lstStyle/>
          <a:p>
            <a:pPr algn="ctr">
              <a:lnSpc>
                <a:spcPts val="3600"/>
              </a:lnSpc>
              <a:spcBef>
                <a:spcPts val="1800"/>
              </a:spcBef>
            </a:pPr>
            <a:r>
              <a:rPr lang="pl-PL" sz="3200" dirty="0">
                <a:latin typeface="Aptos" panose="020B0004020202020204" pitchFamily="34" charset="0"/>
              </a:rPr>
              <a:t>Podstawowe informacje na temat staży dla uczniów w ramach projektu "Kompetencje zawodowe – etap II" </a:t>
            </a:r>
          </a:p>
          <a:p>
            <a:pPr>
              <a:lnSpc>
                <a:spcPts val="3600"/>
              </a:lnSpc>
              <a:spcBef>
                <a:spcPts val="1800"/>
              </a:spcBef>
            </a:pPr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BC6705D-A75E-B02F-F525-BC1E2BC75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362" y="359838"/>
            <a:ext cx="9793087" cy="1043735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>
                <a:latin typeface="Aptos" panose="020B0004020202020204" pitchFamily="34" charset="0"/>
              </a:rPr>
              <a:t>CO NALEŻY ZROBIĆ ABY UZYSKAĆ ZAŚWIADCZENIE Z KRK LISTOWNIE ?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0D27E73-28E3-5A91-BBA3-2F16A43B9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62" y="1619597"/>
            <a:ext cx="9793088" cy="5760640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chemeClr val="tx2"/>
                </a:solidFill>
                <a:latin typeface="Aptos" panose="020B0004020202020204" pitchFamily="34" charset="0"/>
              </a:rPr>
              <a:t>Pobierz i wypełnij zapytanie o udzielenie informacji o osobie ( pod adresem: </a:t>
            </a:r>
            <a:r>
              <a:rPr lang="pl-PL" sz="2400" dirty="0">
                <a:solidFill>
                  <a:schemeClr val="tx2"/>
                </a:solidFill>
                <a:latin typeface="Aptos" panose="020B00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https://arch-bip.ms.gov.pl/Data/Files/_public/bip/krk/formularz_krk_osoba.pdf</a:t>
            </a:r>
            <a:r>
              <a:rPr lang="pl-PL" sz="2400" dirty="0">
                <a:solidFill>
                  <a:schemeClr val="tx2"/>
                </a:solidFill>
                <a:latin typeface="Aptos" panose="020B0004020202020204" pitchFamily="34" charset="0"/>
              </a:rPr>
              <a:t> )</a:t>
            </a:r>
          </a:p>
          <a:p>
            <a:pPr algn="ctr">
              <a:buFont typeface="Arial" panose="020B0604020202020204" pitchFamily="34" charset="0"/>
              <a:buChar char="•"/>
            </a:pPr>
            <a:endParaRPr lang="pl-PL" sz="24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chemeClr val="tx2"/>
                </a:solidFill>
                <a:latin typeface="Aptos" panose="020B0004020202020204" pitchFamily="34" charset="0"/>
              </a:rPr>
              <a:t>Zapłać za wydanie informacji ( szczegóły nt. form płatności znajdziesz pod linkiem: </a:t>
            </a:r>
            <a:r>
              <a:rPr lang="pl-PL" sz="2400" dirty="0">
                <a:solidFill>
                  <a:schemeClr val="tx2"/>
                </a:solidFill>
                <a:latin typeface="Aptos" panose="020B00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https://www.gov.pl/web/gov/uzyskaj-zaswiadczenie-z-krajowego-rejestru-karnego)</a:t>
            </a:r>
            <a:endParaRPr lang="pl-PL" sz="24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ctr">
              <a:buNone/>
            </a:pPr>
            <a:endParaRPr lang="pl-PL" sz="24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chemeClr val="tx2"/>
                </a:solidFill>
                <a:latin typeface="Aptos" panose="020B0004020202020204" pitchFamily="34" charset="0"/>
              </a:rPr>
              <a:t>Po wypełnieniu wniosku oraz dokonaniu płatności należy wysłać wniosek wraz z potwierdzeniem płatności do Biura Informacyjnego Krajowego Rejestru Karnego albo do wybranego punktu informacyjnego  </a:t>
            </a:r>
          </a:p>
          <a:p>
            <a:pPr marL="0" indent="0" algn="ctr">
              <a:buNone/>
            </a:pPr>
            <a:r>
              <a:rPr lang="pl-PL" sz="2400" dirty="0">
                <a:solidFill>
                  <a:schemeClr val="tx2"/>
                </a:solidFill>
                <a:latin typeface="Aptos" panose="020B0004020202020204" pitchFamily="34" charset="0"/>
              </a:rPr>
              <a:t>                   </a:t>
            </a:r>
          </a:p>
          <a:p>
            <a:pPr marL="0" indent="0" algn="ctr">
              <a:buNone/>
            </a:pPr>
            <a:r>
              <a:rPr lang="pl-PL" sz="2400" dirty="0">
                <a:solidFill>
                  <a:schemeClr val="tx2"/>
                </a:solidFill>
                <a:latin typeface="Aptos" panose="020B0004020202020204" pitchFamily="34" charset="0"/>
              </a:rPr>
              <a:t>( </a:t>
            </a:r>
            <a:r>
              <a:rPr lang="pl-PL" sz="2400" dirty="0">
                <a:solidFill>
                  <a:schemeClr val="tx2"/>
                </a:solidFill>
                <a:latin typeface="Aptos" panose="020B00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Lista punktów informacyjnych Krajowego Rejestru Karnego - otwórz plik w nowym oknie </a:t>
            </a:r>
            <a:r>
              <a:rPr lang="pl-PL" sz="2400" dirty="0">
                <a:solidFill>
                  <a:schemeClr val="tx2"/>
                </a:solidFill>
                <a:latin typeface="Aptos" panose="020B0004020202020204" pitchFamily="34" charset="0"/>
              </a:rPr>
              <a:t>) </a:t>
            </a:r>
          </a:p>
          <a:p>
            <a:pPr marL="0" indent="0" algn="r">
              <a:buNone/>
            </a:pPr>
            <a:endParaRPr lang="pl-PL" sz="24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r">
              <a:buNone/>
            </a:pPr>
            <a:endParaRPr lang="pl-PL" sz="2400" dirty="0">
              <a:latin typeface="Aptos" panose="020B0004020202020204" pitchFamily="34" charset="0"/>
            </a:endParaRPr>
          </a:p>
          <a:p>
            <a:pPr marL="0" indent="0" algn="r">
              <a:buNone/>
            </a:pPr>
            <a:endParaRPr lang="pl-PL" sz="1000" dirty="0">
              <a:latin typeface="Aptos" panose="020B0004020202020204" pitchFamily="34" charset="0"/>
            </a:endParaRPr>
          </a:p>
          <a:p>
            <a:pPr marL="0" indent="0" algn="r">
              <a:buNone/>
            </a:pPr>
            <a:r>
              <a:rPr lang="pl-PL" sz="1200" dirty="0">
                <a:latin typeface="Aptos" panose="020B0004020202020204" pitchFamily="34" charset="0"/>
              </a:rPr>
              <a:t>Zródło: </a:t>
            </a:r>
            <a:r>
              <a:rPr lang="pl-PL" sz="1200" dirty="0">
                <a:latin typeface="Aptos" panose="020B0004020202020204" pitchFamily="34" charset="0"/>
                <a:hlinkClick r:id="rId5" action="ppaction://hlinkpres?slideindex=1&amp;slidetitle=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https://www.gov.pl/web/gov/uzyskaj-zaswiadczenie-z-krajowego-rejestru-karnego</a:t>
            </a:r>
            <a:endParaRPr lang="pl-PL" sz="1200" dirty="0">
              <a:latin typeface="Aptos" panose="020B0004020202020204" pitchFamily="34" charset="0"/>
            </a:endParaRPr>
          </a:p>
          <a:p>
            <a:pPr marL="0" indent="0" algn="r">
              <a:buNone/>
            </a:pPr>
            <a:r>
              <a:rPr lang="pl-PL" dirty="0">
                <a:solidFill>
                  <a:schemeClr val="tx2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12142415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09709A9-CCAB-31EC-83C6-B932331EC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362" y="359838"/>
            <a:ext cx="9793087" cy="971727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/>
              <a:t>REJESTR SPRAWCÓW PRZESTĘPSTW NA TLE SEKSUALNYM 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96B9EA-7D8F-318E-5010-25B8CF7948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62" y="1331565"/>
            <a:ext cx="9793088" cy="5256266"/>
          </a:xfrm>
        </p:spPr>
        <p:txBody>
          <a:bodyPr/>
          <a:lstStyle/>
          <a:p>
            <a:pPr marL="0" indent="0" algn="ctr">
              <a:buNone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ctr">
              <a:buNone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ctr">
              <a:buNone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ctr">
              <a:buNone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Zgodnie z art. 21 ustawy z dnia 13 maja 2016 r. o przeciwdziałaniu zagrożeniom przestępstwami na tle seksualnym, w przypadku zatrudniania lub dopuszczania osób do innej działalności związanej z wychowaniem, edukacją, wypoczynkiem, leczeniem małoletnich lub opieką nad nimi (np. wyjazdy na ferie zimowe, agroturystyka, obozy jeździeckie) pracodawca lub inny organizator w zakresie takiej działalności ma obowiązek sprawdzenia, czy dane zatrudnianej lub dopuszczanej osoby są zamieszczone w Rejestrze z dostępem ograniczonym</a:t>
            </a:r>
          </a:p>
          <a:p>
            <a:pPr marL="0" indent="0" algn="ctr">
              <a:buNone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ctr">
              <a:buNone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r">
              <a:buNone/>
            </a:pPr>
            <a:r>
              <a:rPr lang="pl-PL" sz="1000" dirty="0">
                <a:latin typeface="Aptos" panose="020B0004020202020204" pitchFamily="34" charset="0"/>
              </a:rPr>
              <a:t>Zródło: </a:t>
            </a:r>
            <a:r>
              <a:rPr lang="pl-PL" sz="1000" dirty="0">
                <a:latin typeface="Aptos" panose="020B00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https://www.gov.pl/web/sprawiedliwosc/pobierz-informacje-z-rejestru-sprawcow-przestepstw-na-tle-seksualnym</a:t>
            </a:r>
            <a:r>
              <a:rPr lang="pl-PL" sz="1000" dirty="0">
                <a:latin typeface="Aptos" panose="020B0004020202020204" pitchFamily="34" charset="0"/>
              </a:rPr>
              <a:t>: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19080157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3800BA0-4201-2A99-8639-FA1D2B520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370" y="359838"/>
            <a:ext cx="9721079" cy="899719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/>
              <a:t>W JAKI SPOSÓB UZYSKAĆ ZAŚWIADCZENIE Z REJESTRU SPRAWCÓW PRZESTĘPSTW NA TLE SEKSUALNYM ?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A75864D-18FD-9C3F-83EC-594D1FDA4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62" y="1403573"/>
            <a:ext cx="9793088" cy="5544616"/>
          </a:xfrm>
        </p:spPr>
        <p:txBody>
          <a:bodyPr/>
          <a:lstStyle/>
          <a:p>
            <a:pPr algn="ctr">
              <a:buFont typeface="Arial" panose="020B0604020202020204" pitchFamily="34" charset="0"/>
              <a:buChar char="•"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Wejdź na stronę internetową: Rejestr Sprawców Przestępstw na Tle Seksualnym </a:t>
            </a:r>
          </a:p>
          <a:p>
            <a:pPr algn="ctr">
              <a:buFont typeface="Arial" panose="020B0604020202020204" pitchFamily="34" charset="0"/>
              <a:buChar char="•"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Następnie wybierz okienko pt. "Rejestr z dostępem ograniczonym" </a:t>
            </a:r>
          </a:p>
          <a:p>
            <a:pPr algn="ctr">
              <a:buFont typeface="Arial" panose="020B0604020202020204" pitchFamily="34" charset="0"/>
              <a:buChar char="•"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Zarejestruj się aby uzyskać informację z rejestru </a:t>
            </a:r>
          </a:p>
          <a:p>
            <a:endParaRPr lang="pl-PL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pl-PL" dirty="0"/>
              <a:t> </a:t>
            </a:r>
          </a:p>
          <a:p>
            <a:pPr marL="0" indent="0" algn="ctr">
              <a:buNone/>
            </a:pPr>
            <a:endParaRPr lang="pl-PL" sz="2000" b="1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ctr">
              <a:buNone/>
            </a:pPr>
            <a:r>
              <a:rPr lang="pl-PL" sz="3200" b="1" dirty="0">
                <a:solidFill>
                  <a:schemeClr val="tx2"/>
                </a:solidFill>
                <a:latin typeface="Aptos" panose="020B0004020202020204" pitchFamily="34" charset="0"/>
              </a:rPr>
              <a:t>Uzyskanie informacji jest całkowicie bezpłatne!!!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82713097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DFA723D-DD29-95BF-7AB6-2D6C34635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362" y="359838"/>
            <a:ext cx="9793087" cy="827711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>
                <a:latin typeface="Aptos" panose="020B0004020202020204" pitchFamily="34" charset="0"/>
              </a:rPr>
              <a:t>STANDARDY OCHRONY MAŁOLETNICH 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38DFD7F-292A-4224-2DB3-C6692BAC0B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62" y="1403573"/>
            <a:ext cx="9793088" cy="5796264"/>
          </a:xfrm>
        </p:spPr>
        <p:txBody>
          <a:bodyPr/>
          <a:lstStyle/>
          <a:p>
            <a:pPr marL="0" indent="0">
              <a:buNone/>
            </a:pPr>
            <a:r>
              <a:rPr lang="pl-PL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ptos" panose="020B0004020202020204" pitchFamily="34" charset="0"/>
              </a:rPr>
              <a:t>Cele Standardów Ochrony Małoletnich: </a:t>
            </a:r>
          </a:p>
          <a:p>
            <a:pPr algn="ctr">
              <a:buFont typeface="Arial" panose="020B0604020202020204" pitchFamily="34" charset="0"/>
              <a:buChar char="•"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"zwrócenie uwagi pracownikom podmiotu/realizatorom zadań, opiekunom małoletnich na konieczność podejmowania wzmożonych działań na rzecz ochrony małoletnich przed krzywdzeniem; </a:t>
            </a:r>
          </a:p>
          <a:p>
            <a:pPr algn="ctr">
              <a:buFont typeface="Arial" panose="020B0604020202020204" pitchFamily="34" charset="0"/>
              <a:buChar char="•"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określenie zakresu obowiązków pracowników podmiotu/realizatorów zadań w działaniach podejmowanych na rzecz ochrony małoletnich przed krzywdzeniem; </a:t>
            </a:r>
          </a:p>
          <a:p>
            <a:pPr algn="ctr">
              <a:buFont typeface="Arial" panose="020B0604020202020204" pitchFamily="34" charset="0"/>
              <a:buChar char="•"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 wypracowanie adekwatnej procedury do wykorzystania podczas interwencji w przypadku podejrzenia krzywdzenia lub faktu krzywdzenia małoletnich". </a:t>
            </a:r>
          </a:p>
          <a:p>
            <a:pPr marL="0" indent="0" algn="r">
              <a:buNone/>
            </a:pPr>
            <a:endParaRPr lang="pl-PL" sz="1000" dirty="0">
              <a:latin typeface="Aptos" panose="020B0004020202020204" pitchFamily="34" charset="0"/>
            </a:endParaRPr>
          </a:p>
          <a:p>
            <a:pPr marL="0" indent="0" algn="r">
              <a:buNone/>
            </a:pPr>
            <a:endParaRPr lang="pl-PL" sz="1000" dirty="0">
              <a:latin typeface="Aptos" panose="020B0004020202020204" pitchFamily="34" charset="0"/>
            </a:endParaRPr>
          </a:p>
          <a:p>
            <a:pPr marL="0" indent="0" algn="r">
              <a:buNone/>
            </a:pPr>
            <a:endParaRPr lang="pl-PL" sz="1000" dirty="0">
              <a:latin typeface="Aptos" panose="020B0004020202020204" pitchFamily="34" charset="0"/>
            </a:endParaRPr>
          </a:p>
          <a:p>
            <a:pPr marL="0" indent="0" algn="r">
              <a:buNone/>
            </a:pPr>
            <a:r>
              <a:rPr lang="pl-PL" sz="1000" dirty="0">
                <a:latin typeface="Aptos" panose="020B0004020202020204" pitchFamily="34" charset="0"/>
              </a:rPr>
              <a:t>Zródło: </a:t>
            </a:r>
            <a:r>
              <a:rPr lang="pl-PL" sz="1000" dirty="0">
                <a:latin typeface="Aptos" panose="020B00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https://bip.starostwolebork.pl/attachments/1419/download</a:t>
            </a:r>
            <a:endParaRPr lang="pl-PL" sz="1000" dirty="0">
              <a:latin typeface="Aptos" panose="020B0004020202020204" pitchFamily="34" charset="0"/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28076577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1AA3C3-F4EA-82E7-9938-858ABB7DF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362" y="323453"/>
            <a:ext cx="9793087" cy="899719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>
                <a:latin typeface="Aptos" panose="020B0004020202020204" pitchFamily="34" charset="0"/>
              </a:rPr>
              <a:t>STANDARDY OCHRONY MAŁOLETNICH - WYTYCZNE -  MINISTERSTWO SPRAWIEDLIWOŚCI  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F3A1D95-928B-31C8-F1F7-A4E21B8FF9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61" y="1619597"/>
            <a:ext cx="9793088" cy="525626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ctr">
              <a:buNone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ctr">
              <a:buNone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ctr">
              <a:buNone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ctr">
              <a:buNone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ctr">
              <a:buNone/>
            </a:pPr>
            <a:r>
              <a:rPr lang="pl-PL" dirty="0">
                <a:solidFill>
                  <a:schemeClr val="tx2"/>
                </a:solidFill>
                <a:latin typeface="Aptos" panose="020B0004020202020204" pitchFamily="34" charset="0"/>
              </a:rPr>
              <a:t>Szczegółowe informacje nt. Wprowadzenia Standardów Ochrony Małoletnich znajdziesz na oficjalnej stronie internetowej Ministerstwa Sprawiedliwości ( link: </a:t>
            </a:r>
            <a:r>
              <a:rPr lang="pl-PL" dirty="0">
                <a:solidFill>
                  <a:schemeClr val="tx2"/>
                </a:solidFill>
                <a:latin typeface="Aptos" panose="020B00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https://www.gov.pl/web/sprawiedliwosc/standardy-ochrony-maloletnich---wytyczne</a:t>
            </a:r>
            <a:r>
              <a:rPr lang="pl-PL" dirty="0">
                <a:solidFill>
                  <a:schemeClr val="tx2"/>
                </a:solidFill>
                <a:latin typeface="Aptos" panose="020B0004020202020204" pitchFamily="34" charset="0"/>
              </a:rPr>
              <a:t> )</a:t>
            </a:r>
          </a:p>
          <a:p>
            <a:pPr marL="0" indent="0" algn="ctr">
              <a:buNone/>
            </a:pPr>
            <a:endParaRPr lang="pl-PL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r">
              <a:buNone/>
            </a:pPr>
            <a:endParaRPr lang="pl-PL" sz="1000" dirty="0">
              <a:latin typeface="Aptos" panose="020B0004020202020204" pitchFamily="34" charset="0"/>
            </a:endParaRPr>
          </a:p>
          <a:p>
            <a:pPr marL="0" indent="0" algn="r">
              <a:buNone/>
            </a:pPr>
            <a:endParaRPr lang="pl-PL" sz="1000" dirty="0">
              <a:latin typeface="Aptos" panose="020B0004020202020204" pitchFamily="34" charset="0"/>
            </a:endParaRPr>
          </a:p>
          <a:p>
            <a:pPr marL="0" indent="0" algn="r">
              <a:buNone/>
            </a:pPr>
            <a:endParaRPr lang="pl-PL" sz="1000" dirty="0">
              <a:latin typeface="Aptos" panose="020B0004020202020204" pitchFamily="34" charset="0"/>
            </a:endParaRPr>
          </a:p>
          <a:p>
            <a:pPr marL="0" indent="0" algn="r">
              <a:buNone/>
            </a:pPr>
            <a:endParaRPr lang="pl-PL" sz="1000" dirty="0">
              <a:latin typeface="Aptos" panose="020B0004020202020204" pitchFamily="34" charset="0"/>
            </a:endParaRPr>
          </a:p>
          <a:p>
            <a:pPr marL="0" indent="0" algn="r">
              <a:buNone/>
            </a:pPr>
            <a:endParaRPr lang="pl-PL" sz="1000" dirty="0">
              <a:latin typeface="Aptos" panose="020B0004020202020204" pitchFamily="34" charset="0"/>
            </a:endParaRPr>
          </a:p>
          <a:p>
            <a:pPr marL="0" indent="0" algn="r">
              <a:buNone/>
            </a:pPr>
            <a:endParaRPr lang="pl-PL" sz="1000" dirty="0">
              <a:latin typeface="Aptos" panose="020B0004020202020204" pitchFamily="34" charset="0"/>
            </a:endParaRPr>
          </a:p>
          <a:p>
            <a:pPr marL="0" indent="0" algn="r">
              <a:buNone/>
            </a:pPr>
            <a:endParaRPr lang="pl-PL" sz="1000" dirty="0">
              <a:latin typeface="Aptos" panose="020B0004020202020204" pitchFamily="34" charset="0"/>
            </a:endParaRPr>
          </a:p>
          <a:p>
            <a:pPr marL="0" indent="0" algn="r">
              <a:buNone/>
            </a:pPr>
            <a:endParaRPr lang="pl-PL" sz="1000" dirty="0">
              <a:latin typeface="Aptos" panose="020B0004020202020204" pitchFamily="34" charset="0"/>
            </a:endParaRPr>
          </a:p>
          <a:p>
            <a:pPr marL="0" indent="0" algn="r">
              <a:buNone/>
            </a:pPr>
            <a:endParaRPr lang="pl-PL" sz="1000" dirty="0">
              <a:latin typeface="Aptos" panose="020B0004020202020204" pitchFamily="34" charset="0"/>
            </a:endParaRPr>
          </a:p>
          <a:p>
            <a:pPr marL="0" indent="0" algn="r">
              <a:buNone/>
            </a:pPr>
            <a:r>
              <a:rPr lang="pl-PL" sz="1100" dirty="0">
                <a:latin typeface="Aptos" panose="020B0004020202020204" pitchFamily="34" charset="0"/>
              </a:rPr>
              <a:t>Zródło: Standardy ochrony dzieci - wytyczne - Ministerstwo Sprawiedliwości - Portal Gov.pl</a:t>
            </a:r>
          </a:p>
          <a:p>
            <a:pPr marL="0" indent="0" algn="ctr">
              <a:buNone/>
            </a:pPr>
            <a:endParaRPr lang="pl-PL" sz="1100" dirty="0">
              <a:latin typeface="Aptos" panose="020B0004020202020204" pitchFamily="34" charset="0"/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04367724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8A806B-9839-287D-6F2F-777480CF4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362" y="359838"/>
            <a:ext cx="9793087" cy="1403775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>
                <a:latin typeface="Aptos" panose="020B0004020202020204" pitchFamily="34" charset="0"/>
              </a:rPr>
              <a:t>PRZYKŁADOWE ( OPRACOWANE ) STANDARDY OCHRONY MAŁOLETNICH ZNAJDZIESZ NA STRONIE </a:t>
            </a:r>
            <a:br>
              <a:rPr lang="pl-PL" dirty="0">
                <a:latin typeface="Aptos" panose="020B0004020202020204" pitchFamily="34" charset="0"/>
              </a:rPr>
            </a:br>
            <a:r>
              <a:rPr lang="pl-PL" dirty="0">
                <a:latin typeface="Aptos" panose="020B0004020202020204" pitchFamily="34" charset="0"/>
              </a:rPr>
              <a:t>STAROSTWA POWIATOWEGO W LĘBORK:</a:t>
            </a:r>
            <a:br>
              <a:rPr lang="pl-PL" dirty="0">
                <a:latin typeface="Aptos" panose="020B0004020202020204" pitchFamily="34" charset="0"/>
              </a:rPr>
            </a:br>
            <a:endParaRPr lang="pl-PL" dirty="0">
              <a:latin typeface="Aptos" panose="020B0004020202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CD92A23-486B-8CE4-745D-14D1A852A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62" y="2123653"/>
            <a:ext cx="9793088" cy="453618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ctr">
              <a:buNone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ctr">
              <a:buNone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ctr">
              <a:buNone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ctr">
              <a:buNone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ctr">
              <a:buNone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  <a:hlinkClick r:id="rId2"/>
              </a:rPr>
              <a:t>https://bip.starostwolebork.pl/artykuly/standardy-ochrony-maloletnich</a:t>
            </a: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4787423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0CD17717-5751-F730-50BD-CBB39F5763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3498" y="3347789"/>
            <a:ext cx="7559675" cy="1728192"/>
          </a:xfrm>
        </p:spPr>
        <p:txBody>
          <a:bodyPr>
            <a:normAutofit fontScale="90000"/>
          </a:bodyPr>
          <a:lstStyle/>
          <a:p>
            <a:pPr>
              <a:lnSpc>
                <a:spcPts val="5500"/>
              </a:lnSpc>
            </a:pPr>
            <a:br>
              <a:rPr lang="pl-PL" dirty="0"/>
            </a:br>
            <a:br>
              <a:rPr lang="pl-PL" dirty="0"/>
            </a:br>
            <a:endParaRPr lang="pl-PL" dirty="0"/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C64FA3EF-9AC2-5630-6652-13508131FC77}"/>
              </a:ext>
            </a:extLst>
          </p:cNvPr>
          <p:cNvSpPr txBox="1"/>
          <p:nvPr/>
        </p:nvSpPr>
        <p:spPr>
          <a:xfrm>
            <a:off x="2104963" y="3347789"/>
            <a:ext cx="669674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>
                <a:solidFill>
                  <a:schemeClr val="tx2"/>
                </a:solidFill>
                <a:latin typeface="Aptos" panose="020B0004020202020204" pitchFamily="34" charset="0"/>
              </a:rPr>
              <a:t>DZIĘKUJEMY ZA UWAGĘ I ZAPRASZAMY DO CZYNNEGO UDZIAŁU W STAŻACH DLA UCZNIÓW! </a:t>
            </a:r>
          </a:p>
        </p:txBody>
      </p:sp>
    </p:spTree>
    <p:extLst>
      <p:ext uri="{BB962C8B-B14F-4D97-AF65-F5344CB8AC3E}">
        <p14:creationId xmlns:p14="http://schemas.microsoft.com/office/powerpoint/2010/main" val="3325994817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062B199-D96E-46CC-BEC3-A80816BAC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372" y="395462"/>
            <a:ext cx="8640381" cy="574468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>
                <a:latin typeface="+mn-lt"/>
              </a:rPr>
              <a:t>SPIS TREŚCI: </a:t>
            </a:r>
            <a:br>
              <a:rPr lang="pl-PL" dirty="0">
                <a:latin typeface="+mn-lt"/>
              </a:rPr>
            </a:br>
            <a:endParaRPr lang="pl-PL" dirty="0">
              <a:latin typeface="+mn-lt"/>
            </a:endParaRPr>
          </a:p>
        </p:txBody>
      </p:sp>
      <p:sp>
        <p:nvSpPr>
          <p:cNvPr id="8" name="Symbol zastępczy zawartości 7">
            <a:extLst>
              <a:ext uri="{FF2B5EF4-FFF2-40B4-BE49-F238E27FC236}">
                <a16:creationId xmlns:a16="http://schemas.microsoft.com/office/drawing/2014/main" id="{CD896DA0-B02C-3AAB-F65D-CDAC82F76E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ctr">
              <a:buFont typeface="+mj-lt"/>
              <a:buAutoNum type="arabicPeriod"/>
            </a:pPr>
            <a:endParaRPr lang="pl-PL" dirty="0">
              <a:solidFill>
                <a:schemeClr val="tx2"/>
              </a:solidFill>
            </a:endParaRPr>
          </a:p>
          <a:p>
            <a:pPr marL="457200" indent="-457200" algn="ctr">
              <a:buFont typeface="+mj-lt"/>
              <a:buAutoNum type="arabicPeriod"/>
            </a:pPr>
            <a:endParaRPr lang="pl-PL" dirty="0">
              <a:solidFill>
                <a:schemeClr val="tx2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endParaRPr lang="pl-PL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Podstawowe informacje nt. stażu.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Informacje nt. zaświadczenia z KRK ( Krajowego Rejestru Karnego ).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Informacje nt. zaświadczenia z Rejestru Sprawców Przestępstw na Tle Seksualnym.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Informacje nt. standardów ochrony małoletnich.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54719722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4CFA45C-D444-4DEA-8701-C0126C286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8007" y="2771725"/>
            <a:ext cx="8855798" cy="2880320"/>
          </a:xfrm>
        </p:spPr>
        <p:txBody>
          <a:bodyPr>
            <a:normAutofit/>
          </a:bodyPr>
          <a:lstStyle/>
          <a:p>
            <a:pPr marL="0" indent="0" algn="ctr">
              <a:spcAft>
                <a:spcPts val="1800"/>
              </a:spcAft>
              <a:buNone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Projekt współfinansowany jest z  Europejskiego Funduszu Społecznego Plus, Fundusze europejskie dla silnego społecznie Pomorza, jedną z form wsparcia uczniów szkół ponadpodstawowych ( tj. ZSMI, ZSGŻiA, PCE ) są staże zawodowe u lokalnych pracodawców/ przedsiębiorców ( na terenie województwa pomorskiego ) </a:t>
            </a:r>
          </a:p>
          <a:p>
            <a:pPr marL="0" indent="0">
              <a:spcAft>
                <a:spcPts val="1800"/>
              </a:spcAft>
              <a:buNone/>
            </a:pPr>
            <a:endParaRPr lang="pl-PL" sz="2400" dirty="0">
              <a:solidFill>
                <a:srgbClr val="FF0000"/>
              </a:solidFill>
            </a:endParaRPr>
          </a:p>
          <a:p>
            <a:pPr marL="0" indent="0">
              <a:spcAft>
                <a:spcPts val="1800"/>
              </a:spcAft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45880659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4CFA45C-D444-4DEA-8701-C0126C286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3418" y="359838"/>
            <a:ext cx="9397044" cy="6156303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50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pl-PL" sz="42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algn="ctr">
              <a:lnSpc>
                <a:spcPct val="150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pl-PL" sz="4200" dirty="0">
                <a:solidFill>
                  <a:schemeClr val="tx2"/>
                </a:solidFill>
                <a:latin typeface="Aptos" panose="020B0004020202020204" pitchFamily="34" charset="0"/>
              </a:rPr>
              <a:t>Głównym celem realizacji projektu jest podniesienie efektywności kształcenia zawodowego w wybranych branżach kluczowych dla gospodarki regionu poprzez wsparcie uczniów w zakresie umiejętności zawodowych i doskonalenia nauczycieli, promocję kształcenia zawodowego oraz modernizację bazy szkoleniowej; </a:t>
            </a:r>
          </a:p>
          <a:p>
            <a:pPr algn="ctr">
              <a:lnSpc>
                <a:spcPct val="150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pl-PL" sz="42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algn="ctr">
              <a:lnSpc>
                <a:spcPct val="150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pl-PL" sz="4200" dirty="0">
                <a:solidFill>
                  <a:schemeClr val="tx2"/>
                </a:solidFill>
                <a:latin typeface="Aptos" panose="020B0004020202020204" pitchFamily="34" charset="0"/>
              </a:rPr>
              <a:t>Zakres obejmuje wparciem uczniów i nauczycieli 3 szkół: Zespołu Szkół Mechaniczno-Informatycznych, Powiatowego Centrum Edukacyjnego, Zespołu Szkół Gospodarki Żywnościowej i Agrobiznesu; </a:t>
            </a:r>
          </a:p>
          <a:p>
            <a:pPr algn="ctr">
              <a:lnSpc>
                <a:spcPct val="150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pl-PL" sz="42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algn="ctr">
              <a:lnSpc>
                <a:spcPct val="150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pl-PL" sz="4200" dirty="0">
                <a:solidFill>
                  <a:schemeClr val="tx2"/>
                </a:solidFill>
                <a:latin typeface="Aptos" panose="020B0004020202020204" pitchFamily="34" charset="0"/>
              </a:rPr>
              <a:t>Uczniowie powyższych szkół skorzystają z dodatkowych staży zawodowych u pracodawców wykraczających poza efekty określone w podstawie programowej;</a:t>
            </a:r>
          </a:p>
          <a:p>
            <a:pPr>
              <a:lnSpc>
                <a:spcPct val="150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pl-PL" sz="28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>
              <a:lnSpc>
                <a:spcPct val="150000"/>
              </a:lnSpc>
              <a:spcAft>
                <a:spcPts val="1800"/>
              </a:spcAft>
              <a:buNone/>
            </a:pPr>
            <a:endParaRPr lang="pl-PL" sz="2800" dirty="0">
              <a:latin typeface="+mn-lt"/>
            </a:endParaRP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05BCBA93-7A8F-D9D1-9A7F-C07F380EEBA9}"/>
              </a:ext>
            </a:extLst>
          </p:cNvPr>
          <p:cNvSpPr txBox="1"/>
          <p:nvPr/>
        </p:nvSpPr>
        <p:spPr>
          <a:xfrm>
            <a:off x="6570042" y="6799727"/>
            <a:ext cx="33111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pl-PL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/>
                <a:ea typeface="+mn-lt"/>
                <a:cs typeface="+mn-lt"/>
              </a:rPr>
              <a:t>Źródło: </a:t>
            </a:r>
            <a:r>
              <a:rPr kumimoji="0" lang="pl-PL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/>
                <a:ea typeface="+mn-lt"/>
                <a:cs typeface="+mn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Dofinansowanie Dla Powiatu Lęborskiego na Realizację Projektu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39576514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5E4B1B6-3969-419C-AE6E-9DDD95582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359838"/>
            <a:ext cx="8640381" cy="899719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/>
              <a:t>PODSTAWOWE  INFORMACJE NT. STAŻY W RAMACH PROJEKTU "KOMPETENCJE ZAWODOWE – ETAP II" 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137325E-5F84-4704-804F-3C6CBF880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355" y="1259557"/>
            <a:ext cx="10153128" cy="5400261"/>
          </a:xfrm>
        </p:spPr>
        <p:txBody>
          <a:bodyPr/>
          <a:lstStyle/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8AF32FC2-1968-30BD-C114-5020188153C2}"/>
              </a:ext>
            </a:extLst>
          </p:cNvPr>
          <p:cNvSpPr txBox="1"/>
          <p:nvPr/>
        </p:nvSpPr>
        <p:spPr>
          <a:xfrm>
            <a:off x="377353" y="2148748"/>
            <a:ext cx="9937103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Staż odbywa się na podstawie trójstronnej umowy ( stronami są: Starostwo Powiatowe w Lęborku, Pracodawca/ Przedsiębiorca oraz uczeń i w określonych przypadkach rodzic/ opiekun prawny )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Staż trwa 100 h;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Odbywa się w dni powszednie tj. od poniedziałku do piątku ( z wyłączeniem świąt );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Stypendium stażysty w całości finansowane jest z budżetu projektu;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Przyjmujący na staż zobowiązany jest do zapewnienia stażyście ( w pierwszym dniu stażu ) szkolenia z zakresu BHP;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Staż odbywa się zgodnie z PKZ ( Program Kształcenia Zawodowego );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Do stażysty przypisany jest opiekun ( opiekunem stażu może być przyjmujący na staż );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Jeżeli stażysta jest osobą małoletnią należy wystąpić o zaświadczenie o niekaralności z KRK ( Krajowego Rejestru Karnego ) oraz zaświadczenie z Rejestru Sprawców Przestępstw na Tle Seksualnym </a:t>
            </a:r>
          </a:p>
        </p:txBody>
      </p:sp>
    </p:spTree>
    <p:extLst>
      <p:ext uri="{BB962C8B-B14F-4D97-AF65-F5344CB8AC3E}">
        <p14:creationId xmlns:p14="http://schemas.microsoft.com/office/powerpoint/2010/main" val="3073904870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062B199-D96E-46CC-BEC3-A80816BAC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7382" y="516054"/>
            <a:ext cx="8909847" cy="1065421"/>
          </a:xfrm>
        </p:spPr>
        <p:txBody>
          <a:bodyPr>
            <a:normAutofit/>
          </a:bodyPr>
          <a:lstStyle/>
          <a:p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4CFA45C-D444-4DEA-8701-C0126C2861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57382" y="1801553"/>
            <a:ext cx="8443576" cy="4093993"/>
          </a:xfrm>
        </p:spPr>
        <p:txBody>
          <a:bodyPr>
            <a:normAutofit/>
          </a:bodyPr>
          <a:lstStyle/>
          <a:p>
            <a:pPr marL="0" indent="0" algn="ctr">
              <a:spcAft>
                <a:spcPts val="1800"/>
              </a:spcAft>
              <a:buNone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ctr">
              <a:spcAft>
                <a:spcPts val="1800"/>
              </a:spcAft>
              <a:buNone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ctr">
              <a:spcAft>
                <a:spcPts val="1800"/>
              </a:spcAft>
              <a:buNone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„Potrzebujesz zaświadczenia z Krajowego Rejestru Karnego (KRK), na przykład o niekaralności? Możesz potrzebować zaświadczenia, jeśli ubiegasz się o pracę na stanowisku, które wymaga niekaralności. Aby uzyskać zaświadczenie z KRK – złóż wniosek o udzielenie informacji o osobie„</a:t>
            </a:r>
          </a:p>
          <a:p>
            <a:pPr marL="0" indent="0">
              <a:spcAft>
                <a:spcPts val="1800"/>
              </a:spcAft>
              <a:buNone/>
            </a:pPr>
            <a:endParaRPr lang="pl-PL" dirty="0"/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EA9AA7B8-1F24-DA16-EC1E-6CC2091F6A31}"/>
              </a:ext>
            </a:extLst>
          </p:cNvPr>
          <p:cNvSpPr txBox="1"/>
          <p:nvPr/>
        </p:nvSpPr>
        <p:spPr>
          <a:xfrm>
            <a:off x="1057382" y="395461"/>
            <a:ext cx="844357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500" b="1" dirty="0">
                <a:solidFill>
                  <a:schemeClr val="tx2"/>
                </a:solidFill>
              </a:rPr>
              <a:t>WSZYSTKO O ZAŚWIADCZENIU Z  KRK (KRAJOWEGO REJESTRU KARNEGO)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43553C24-8DC2-148D-1DEE-65835559CB5F}"/>
              </a:ext>
            </a:extLst>
          </p:cNvPr>
          <p:cNvSpPr txBox="1"/>
          <p:nvPr/>
        </p:nvSpPr>
        <p:spPr>
          <a:xfrm>
            <a:off x="7074098" y="6764104"/>
            <a:ext cx="2808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/>
              <a:t> Zródło</a:t>
            </a:r>
            <a:r>
              <a:rPr lang="pl-PL" sz="10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: https://www.gov.pl/web/gov/uzyskaj-zaswiadczenie-z-krajowego-rejestru-karnego </a:t>
            </a:r>
            <a:endParaRPr lang="pl-PL" sz="1000" dirty="0"/>
          </a:p>
        </p:txBody>
      </p:sp>
    </p:spTree>
    <p:extLst>
      <p:ext uri="{BB962C8B-B14F-4D97-AF65-F5344CB8AC3E}">
        <p14:creationId xmlns:p14="http://schemas.microsoft.com/office/powerpoint/2010/main" val="119738358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062B199-D96E-46CC-BEC3-A80816BAC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779" y="267132"/>
            <a:ext cx="8654341" cy="674848"/>
          </a:xfrm>
        </p:spPr>
        <p:txBody>
          <a:bodyPr>
            <a:noAutofit/>
          </a:bodyPr>
          <a:lstStyle/>
          <a:p>
            <a:pPr algn="ctr"/>
            <a:r>
              <a:rPr lang="pl-PL" sz="2500" dirty="0">
                <a:latin typeface="Aptos" panose="020B0004020202020204" pitchFamily="34" charset="0"/>
              </a:rPr>
              <a:t>W JAKI SPOSÓB UZYSKAĆ ZAŚWIADCZENIE Z KRK ? </a:t>
            </a:r>
            <a:br>
              <a:rPr lang="pl-PL" sz="2500" dirty="0"/>
            </a:br>
            <a:endParaRPr lang="pl-PL" sz="2500" dirty="0"/>
          </a:p>
        </p:txBody>
      </p:sp>
      <p:sp>
        <p:nvSpPr>
          <p:cNvPr id="3" name="Symbol zastępczy zawartości 2" descr="Dwa wzory naklejek &#10;">
            <a:extLst>
              <a:ext uri="{FF2B5EF4-FFF2-40B4-BE49-F238E27FC236}">
                <a16:creationId xmlns:a16="http://schemas.microsoft.com/office/drawing/2014/main" id="{74CFA45C-D444-4DEA-8701-C0126C2861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38779" y="899517"/>
            <a:ext cx="9163656" cy="4320480"/>
          </a:xfrm>
        </p:spPr>
        <p:txBody>
          <a:bodyPr>
            <a:normAutofit/>
          </a:bodyPr>
          <a:lstStyle/>
          <a:p>
            <a:pPr lvl="1">
              <a:lnSpc>
                <a:spcPct val="120000"/>
              </a:lnSpc>
              <a:spcAft>
                <a:spcPts val="1800"/>
              </a:spcAft>
              <a:buFont typeface="Wingdings" panose="05000000000000000000" pitchFamily="2" charset="2"/>
              <a:buChar char="ü"/>
            </a:pPr>
            <a:endParaRPr lang="pl-PL" sz="7200" dirty="0"/>
          </a:p>
          <a:p>
            <a:pPr marL="0" indent="0">
              <a:spcAft>
                <a:spcPts val="1800"/>
              </a:spcAft>
              <a:buNone/>
            </a:pPr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B0FB9F5E-CD5D-6EB4-9B68-EDF8432ACA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4819" y="937961"/>
            <a:ext cx="8654341" cy="6261876"/>
          </a:xfrm>
        </p:spPr>
        <p:txBody>
          <a:bodyPr lIns="90000" tIns="46800" rIns="90000" bIns="46800">
            <a:normAutofit/>
          </a:bodyPr>
          <a:lstStyle/>
          <a:p>
            <a:pPr marL="0" indent="0">
              <a:buNone/>
            </a:pPr>
            <a:r>
              <a:rPr lang="pl-PL" dirty="0">
                <a:solidFill>
                  <a:schemeClr val="tx1">
                    <a:lumMod val="50000"/>
                    <a:lumOff val="50000"/>
                  </a:schemeClr>
                </a:solidFill>
                <a:latin typeface="Aptos" panose="020B0004020202020204" pitchFamily="34" charset="0"/>
              </a:rPr>
              <a:t>Przez Internet: </a:t>
            </a:r>
          </a:p>
          <a:p>
            <a:pPr algn="ctr">
              <a:lnSpc>
                <a:spcPct val="100000"/>
              </a:lnSpc>
            </a:pPr>
            <a:r>
              <a:rPr lang="pl-PL" sz="1600" dirty="0">
                <a:solidFill>
                  <a:schemeClr val="tx2"/>
                </a:solidFill>
                <a:latin typeface="Aptos" panose="020B0004020202020204" pitchFamily="34" charset="0"/>
              </a:rPr>
              <a:t>Aby uzyskać zaświadczenie z KRK wejdź na stronę internetową: System e-KRK ;</a:t>
            </a:r>
          </a:p>
          <a:p>
            <a:pPr algn="ctr">
              <a:lnSpc>
                <a:spcPct val="100000"/>
              </a:lnSpc>
            </a:pPr>
            <a:r>
              <a:rPr lang="pl-PL" sz="1600" dirty="0">
                <a:solidFill>
                  <a:schemeClr val="tx2"/>
                </a:solidFill>
                <a:latin typeface="Aptos" panose="020B0004020202020204" pitchFamily="34" charset="0"/>
              </a:rPr>
              <a:t>Następnie "Zarejestruj się" klikając przycisk "Rejestracja";</a:t>
            </a:r>
          </a:p>
          <a:p>
            <a:pPr algn="ctr">
              <a:lnSpc>
                <a:spcPct val="100000"/>
              </a:lnSpc>
            </a:pPr>
            <a:r>
              <a:rPr lang="pl-PL" sz="1600" dirty="0">
                <a:solidFill>
                  <a:schemeClr val="tx2"/>
                </a:solidFill>
                <a:latin typeface="Aptos" panose="020B0004020202020204" pitchFamily="34" charset="0"/>
              </a:rPr>
              <a:t>System przekieruję Cię do kolejnego etapu;</a:t>
            </a:r>
          </a:p>
          <a:p>
            <a:pPr algn="ctr">
              <a:lnSpc>
                <a:spcPct val="100000"/>
              </a:lnSpc>
            </a:pPr>
            <a:r>
              <a:rPr lang="pl-PL" sz="1600" dirty="0">
                <a:solidFill>
                  <a:schemeClr val="tx2"/>
                </a:solidFill>
                <a:latin typeface="Aptos" panose="020B0004020202020204" pitchFamily="34" charset="0"/>
              </a:rPr>
              <a:t>Będziesz musiał wypełnić formularz a następnie zaświadczyć że zapoznałeś się z zakresem i warunkami korzystania z Systemu e-KRK Ministerstwa Sprawiedliwości i wyrażasz zgodę na przetwarzanie danych osobowych;</a:t>
            </a:r>
          </a:p>
          <a:p>
            <a:pPr algn="ctr">
              <a:lnSpc>
                <a:spcPct val="100000"/>
              </a:lnSpc>
            </a:pPr>
            <a:r>
              <a:rPr lang="pl-PL" sz="1600" dirty="0">
                <a:solidFill>
                  <a:schemeClr val="tx2"/>
                </a:solidFill>
                <a:latin typeface="Aptos" panose="020B0004020202020204" pitchFamily="34" charset="0"/>
              </a:rPr>
              <a:t>Ponownie skorzystaj z przycisku "Zarejestruj się";</a:t>
            </a:r>
          </a:p>
          <a:p>
            <a:pPr algn="ctr">
              <a:lnSpc>
                <a:spcPct val="100000"/>
              </a:lnSpc>
            </a:pPr>
            <a:r>
              <a:rPr lang="pl-PL" sz="1600" dirty="0">
                <a:solidFill>
                  <a:schemeClr val="tx2"/>
                </a:solidFill>
                <a:latin typeface="Aptos" panose="020B0004020202020204" pitchFamily="34" charset="0"/>
              </a:rPr>
              <a:t>Zostaniesz przekierowany do następnego etapu;</a:t>
            </a:r>
          </a:p>
          <a:p>
            <a:pPr algn="ctr">
              <a:lnSpc>
                <a:spcPct val="100000"/>
              </a:lnSpc>
            </a:pPr>
            <a:r>
              <a:rPr lang="pl-PL" sz="1600" dirty="0">
                <a:solidFill>
                  <a:schemeClr val="tx2"/>
                </a:solidFill>
                <a:latin typeface="Aptos" panose="020B0004020202020204" pitchFamily="34" charset="0"/>
              </a:rPr>
              <a:t>Będziesz musiał zaznaczyć jaką informację chcesz uzyskać; </a:t>
            </a:r>
          </a:p>
          <a:p>
            <a:pPr algn="ctr">
              <a:lnSpc>
                <a:spcPct val="100000"/>
              </a:lnSpc>
            </a:pPr>
            <a:r>
              <a:rPr lang="pl-PL" sz="1600" dirty="0">
                <a:solidFill>
                  <a:schemeClr val="tx2"/>
                </a:solidFill>
                <a:latin typeface="Aptos" panose="020B0004020202020204" pitchFamily="34" charset="0"/>
              </a:rPr>
              <a:t>W kolejnych krokach będziesz musiał uiścić opłatę w wysokości 20 złotych za uzyskanie zaświadczenia; </a:t>
            </a:r>
          </a:p>
          <a:p>
            <a:pPr algn="ctr">
              <a:lnSpc>
                <a:spcPct val="100000"/>
              </a:lnSpc>
            </a:pPr>
            <a:r>
              <a:rPr lang="pl-PL" sz="1600" dirty="0">
                <a:solidFill>
                  <a:schemeClr val="tx2"/>
                </a:solidFill>
                <a:latin typeface="Aptos" panose="020B0004020202020204" pitchFamily="34" charset="0"/>
              </a:rPr>
              <a:t>W celu dokonania wszystkich formalności będziesz musiał podpisać się, podpisem elektronicznym. </a:t>
            </a:r>
          </a:p>
          <a:p>
            <a:pPr marL="0" indent="0">
              <a:buNone/>
            </a:pPr>
            <a:r>
              <a:rPr lang="pl-PL" sz="1100" dirty="0">
                <a:latin typeface="Aptos" panose="020B0004020202020204" pitchFamily="34" charset="0"/>
              </a:rPr>
              <a:t>Szczegółowe informacje znajdziesz pod linkiem: </a:t>
            </a:r>
            <a:r>
              <a:rPr lang="pl-PL" sz="1100" dirty="0">
                <a:latin typeface="Aptos" panose="020B00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https://www.gov.pl/web/gov/uzyskaj-zaswiadczenie-z-krajowego-rejestru-karnego</a:t>
            </a:r>
            <a:endParaRPr lang="pl-PL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 algn="ctr">
              <a:buNone/>
            </a:pPr>
            <a:r>
              <a:rPr lang="pl-PL" dirty="0">
                <a:solidFill>
                  <a:schemeClr val="tx2"/>
                </a:solidFill>
                <a:latin typeface="Aptos" panose="020B0004020202020204" pitchFamily="34" charset="0"/>
              </a:rPr>
              <a:t>Zaświadczenie nie zostanie wygenerowane od razu ( może to potrwać od kilka do kilkunastu dni )!!!</a:t>
            </a:r>
          </a:p>
          <a:p>
            <a:pPr marL="0" indent="0">
              <a:buNone/>
            </a:pPr>
            <a:endParaRPr lang="pl-PL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64036362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062B199-D96E-46CC-BEC3-A80816BAC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611843"/>
            <a:ext cx="8640381" cy="863739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>
                <a:latin typeface="Aptos" panose="020B0004020202020204" pitchFamily="34" charset="0"/>
              </a:rPr>
              <a:t>ZAŚWIADCZENIE KRK DROGĄ ELEKTRONICZNĄ:  </a:t>
            </a:r>
            <a:br>
              <a:rPr lang="pl-PL" dirty="0">
                <a:latin typeface="Aptos" panose="020B0004020202020204" pitchFamily="34" charset="0"/>
              </a:rPr>
            </a:br>
            <a:endParaRPr lang="pl-PL" dirty="0">
              <a:latin typeface="Aptos" panose="020B0004020202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4CFA45C-D444-4DEA-8701-C0126C286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1221" y="2123653"/>
            <a:ext cx="9397044" cy="3960440"/>
          </a:xfrm>
        </p:spPr>
        <p:txBody>
          <a:bodyPr>
            <a:normAutofit/>
          </a:bodyPr>
          <a:lstStyle/>
          <a:p>
            <a:pPr marL="0" indent="0" algn="ctr">
              <a:spcAft>
                <a:spcPts val="1800"/>
              </a:spcAft>
              <a:buNone/>
            </a:pPr>
            <a:r>
              <a:rPr lang="pl-PL" dirty="0">
                <a:solidFill>
                  <a:schemeClr val="tx2"/>
                </a:solidFill>
                <a:latin typeface="Aptos" panose="020B0004020202020204" pitchFamily="34" charset="0"/>
              </a:rPr>
              <a:t>"Aby wystąpić o zaświadczenie do KRK droga elektroniczną należy posiadać kwalifikowany podpis elektroniczny, podpis zaufany albo podpis osobisty.</a:t>
            </a:r>
          </a:p>
          <a:p>
            <a:pPr marL="0" indent="0" algn="ctr">
              <a:spcAft>
                <a:spcPts val="1800"/>
              </a:spcAft>
              <a:buNone/>
            </a:pPr>
            <a:r>
              <a:rPr lang="pl-PL" dirty="0">
                <a:solidFill>
                  <a:schemeClr val="tx2"/>
                </a:solidFill>
                <a:latin typeface="Aptos" panose="020B0004020202020204" pitchFamily="34" charset="0"/>
              </a:rPr>
              <a:t>Wydany dokument ma postać pliku XML, który można zapisać na informatycznym nośniku danych (np. pamięć USB, płyta CD, DVD). Wizualizacja zaświadczenia możliwa jest przy wykorzystaniu funkcjonalności e-KRK. Wydruk nie jest dokumentem.</a:t>
            </a:r>
          </a:p>
          <a:p>
            <a:pPr marL="0" indent="0" algn="ctr">
              <a:spcAft>
                <a:spcPts val="1800"/>
              </a:spcAft>
              <a:buNone/>
            </a:pPr>
            <a:r>
              <a:rPr lang="pl-PL" dirty="0">
                <a:solidFill>
                  <a:schemeClr val="tx2"/>
                </a:solidFill>
                <a:latin typeface="Aptos" panose="020B0004020202020204" pitchFamily="34" charset="0"/>
              </a:rPr>
              <a:t>Opłatę należy wnieść wyłącznie za pomocą mechanizmów płatności udostępnionych na e-KRK"</a:t>
            </a:r>
          </a:p>
          <a:p>
            <a:pPr marL="0" indent="0">
              <a:spcAft>
                <a:spcPts val="1800"/>
              </a:spcAft>
              <a:buNone/>
            </a:pPr>
            <a:endParaRPr lang="pl-PL" b="1" dirty="0">
              <a:latin typeface="+mn-lt"/>
            </a:endParaRPr>
          </a:p>
          <a:p>
            <a:pPr marL="0" indent="0">
              <a:spcAft>
                <a:spcPts val="1800"/>
              </a:spcAft>
              <a:buNone/>
            </a:pPr>
            <a:endParaRPr lang="pl-PL" b="1" dirty="0">
              <a:latin typeface="+mn-lt"/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5A44AD59-4B7F-A50A-D170-0ECFADE525D5}"/>
              </a:ext>
            </a:extLst>
          </p:cNvPr>
          <p:cNvSpPr txBox="1"/>
          <p:nvPr/>
        </p:nvSpPr>
        <p:spPr>
          <a:xfrm>
            <a:off x="7378400" y="6711822"/>
            <a:ext cx="333416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/>
              <a:t>Zródło: </a:t>
            </a:r>
            <a:r>
              <a:rPr lang="pl-PL" sz="10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https://ekrk.ms.gov.pl/ep-web/</a:t>
            </a:r>
            <a:endParaRPr lang="pl-PL" sz="1000" dirty="0"/>
          </a:p>
        </p:txBody>
      </p:sp>
    </p:spTree>
    <p:extLst>
      <p:ext uri="{BB962C8B-B14F-4D97-AF65-F5344CB8AC3E}">
        <p14:creationId xmlns:p14="http://schemas.microsoft.com/office/powerpoint/2010/main" val="3022226537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B19568-9F84-DC2F-0C36-D71EA4462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386" y="359838"/>
            <a:ext cx="9361039" cy="899719"/>
          </a:xfrm>
        </p:spPr>
        <p:txBody>
          <a:bodyPr>
            <a:normAutofit/>
          </a:bodyPr>
          <a:lstStyle/>
          <a:p>
            <a:pPr algn="ctr"/>
            <a:r>
              <a:rPr lang="pl-PL" sz="2500" dirty="0">
                <a:latin typeface="Aptos" panose="020B0004020202020204" pitchFamily="34" charset="0"/>
              </a:rPr>
              <a:t>ZAŚWIADCZENIE KRK - POZYSKANIE W PUNKCIE INFORMACYJNYM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51C7DC2-3F75-C334-7EC2-82583F613A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pl-PL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ptos" panose="020B0004020202020204" pitchFamily="34" charset="0"/>
              </a:rPr>
              <a:t>Co należy zrobić aby uzyskać zaświadczenie z KRK w punkcie informacyjnym ?</a:t>
            </a:r>
          </a:p>
          <a:p>
            <a:pPr marL="0" indent="0" algn="ctr">
              <a:buNone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algn="ctr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W pierwszym kroku należy pobrać i wypełnić zapytanie o udzielenie informacji o osobie 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( formularz znajdziesz pod linkiem</a:t>
            </a: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: https://arch-bip.ms.gov.pl/Data/Files/_public/bip/krk/formularz_krk_osoba.pdf</a:t>
            </a: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);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algn="ctr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Następnie musisz zapłacić za wydanie informacji ( opłata wynosi 30 złotych ), ( zapłacisz m.in.: gotówką w kasie dowolnego sądu, przelewem na konto Ministerstwa 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Sprawiedliwości ) ( dodatkowe informacje nt. Szczegółów płatności znajdziesz pod linkiem: </a:t>
            </a: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Uzyskaj zaświadczenie z Krajowego Rejestru Karnego - Gov.pl - Portal Gov.pl </a:t>
            </a: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w dedykowanej zakładce "Ile zapłacisz ?„ );</a:t>
            </a:r>
          </a:p>
          <a:p>
            <a:pPr marL="0" indent="0" algn="ctr">
              <a:lnSpc>
                <a:spcPct val="110000"/>
              </a:lnSpc>
              <a:buNone/>
            </a:pPr>
            <a:endParaRPr lang="pl-PL" sz="2000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algn="ctr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Po dokonaniu płatności należy złożyć wniosek ( z potwierdzeniem płatności ) do Biura Informacyjnego Krajowego Rejestru Karnego lub do dowolnego Punktu Informacyjnego ( listę punktów informacyjnych znajdziesz pod adresem: </a:t>
            </a: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https://www.gov.pl/web/gov/uzyskaj-zaswiadczenie-z-krajowego-rejestru-karnego</a:t>
            </a:r>
            <a:r>
              <a:rPr lang="pl-PL" sz="2000" dirty="0">
                <a:solidFill>
                  <a:schemeClr val="tx2"/>
                </a:solidFill>
                <a:latin typeface="Aptos" panose="020B0004020202020204" pitchFamily="34" charset="0"/>
              </a:rPr>
              <a:t> ); </a:t>
            </a:r>
          </a:p>
          <a:p>
            <a:pPr algn="ctr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pl-PL" sz="2000" dirty="0"/>
          </a:p>
          <a:p>
            <a:pPr marL="0" indent="0">
              <a:buNone/>
            </a:pPr>
            <a:endParaRPr lang="pl-PL" sz="2000" dirty="0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02B74633-D32E-8523-975C-63BCEDB16079}"/>
              </a:ext>
            </a:extLst>
          </p:cNvPr>
          <p:cNvSpPr txBox="1"/>
          <p:nvPr/>
        </p:nvSpPr>
        <p:spPr>
          <a:xfrm>
            <a:off x="6426026" y="6799727"/>
            <a:ext cx="3960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/>
              <a:t>Zródło</a:t>
            </a:r>
            <a:r>
              <a:rPr lang="pl-PL" sz="1000" dirty="0">
                <a:hlinkClick r:id="rId4" action="ppaction://hlinkpres?slideindex=1&amp;slidetitle=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: https://www.gov.pl/web/gov/uzyskaj-zaswiadczenie-z-krajowego-rejestru-karnego</a:t>
            </a:r>
            <a:endParaRPr lang="pl-PL" sz="1000" dirty="0"/>
          </a:p>
        </p:txBody>
      </p:sp>
    </p:spTree>
    <p:extLst>
      <p:ext uri="{BB962C8B-B14F-4D97-AF65-F5344CB8AC3E}">
        <p14:creationId xmlns:p14="http://schemas.microsoft.com/office/powerpoint/2010/main" val="1770184835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TM04033921[[fn=Damaszek]]</Template>
  <TotalTime>8853</TotalTime>
  <Words>1328</Words>
  <Application>Microsoft Office PowerPoint</Application>
  <PresentationFormat>Niestandardowy</PresentationFormat>
  <Paragraphs>147</Paragraphs>
  <Slides>16</Slides>
  <Notes>10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22" baseType="lpstr">
      <vt:lpstr>Aptos</vt:lpstr>
      <vt:lpstr>Arial</vt:lpstr>
      <vt:lpstr>Calibri</vt:lpstr>
      <vt:lpstr>Open Sans</vt:lpstr>
      <vt:lpstr>Wingdings</vt:lpstr>
      <vt:lpstr>Motyw pakietu Office</vt:lpstr>
      <vt:lpstr>Prezentacja programu PowerPoint</vt:lpstr>
      <vt:lpstr>SPIS TREŚCI:  </vt:lpstr>
      <vt:lpstr>Prezentacja programu PowerPoint</vt:lpstr>
      <vt:lpstr>Prezentacja programu PowerPoint</vt:lpstr>
      <vt:lpstr>PODSTAWOWE  INFORMACJE NT. STAŻY W RAMACH PROJEKTU "KOMPETENCJE ZAWODOWE – ETAP II"  </vt:lpstr>
      <vt:lpstr> </vt:lpstr>
      <vt:lpstr>W JAKI SPOSÓB UZYSKAĆ ZAŚWIADCZENIE Z KRK ?  </vt:lpstr>
      <vt:lpstr>ZAŚWIADCZENIE KRK DROGĄ ELEKTRONICZNĄ:   </vt:lpstr>
      <vt:lpstr>ZAŚWIADCZENIE KRK - POZYSKANIE W PUNKCIE INFORMACYJNYM</vt:lpstr>
      <vt:lpstr>CO NALEŻY ZROBIĆ ABY UZYSKAĆ ZAŚWIADCZENIE Z KRK LISTOWNIE ? </vt:lpstr>
      <vt:lpstr>REJESTR SPRAWCÓW PRZESTĘPSTW NA TLE SEKSUALNYM  </vt:lpstr>
      <vt:lpstr>W JAKI SPOSÓB UZYSKAĆ ZAŚWIADCZENIE Z REJESTRU SPRAWCÓW PRZESTĘPSTW NA TLE SEKSUALNYM ? </vt:lpstr>
      <vt:lpstr>STANDARDY OCHRONY MAŁOLETNICH  </vt:lpstr>
      <vt:lpstr>STANDARDY OCHRONY MAŁOLETNICH - WYTYCZNE -  MINISTERSTWO SPRAWIEDLIWOŚCI   </vt:lpstr>
      <vt:lpstr>PRZYKŁADOWE ( OPRACOWANE ) STANDARDY OCHRONY MAŁOLETNICH ZNAJDZIESZ NA STRONIE  STAROSTWA POWIATOWEGO W LĘBORK: </vt:lpstr>
      <vt:lpstr>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/>
  <cp:keywords>Polityki horyzontalne</cp:keywords>
  <cp:lastModifiedBy>Karolina Kleina</cp:lastModifiedBy>
  <cp:revision>303</cp:revision>
  <cp:lastPrinted>2024-02-27T11:40:01Z</cp:lastPrinted>
  <dcterms:created xsi:type="dcterms:W3CDTF">2022-06-22T09:40:44Z</dcterms:created>
  <dcterms:modified xsi:type="dcterms:W3CDTF">2025-11-07T12:10:53Z</dcterms:modified>
</cp:coreProperties>
</file>